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261" r:id="rId3"/>
    <p:sldId id="281" r:id="rId4"/>
    <p:sldId id="282" r:id="rId5"/>
    <p:sldId id="283" r:id="rId6"/>
    <p:sldId id="287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779CC93D-E52E-4D84-901B-11D7331DD495}">
          <p14:sldIdLst>
            <p14:sldId id="259"/>
          </p14:sldIdLst>
        </p14:section>
        <p14:section name="Panoramica e obiettivi" id="{ABA716BF-3A5C-4ADB-94C9-CFEF84EBA240}">
          <p14:sldIdLst>
            <p14:sldId id="261"/>
            <p14:sldId id="281"/>
            <p14:sldId id="282"/>
            <p14:sldId id="283"/>
            <p14:sldId id="28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83977" autoAdjust="0"/>
  </p:normalViewPr>
  <p:slideViewPr>
    <p:cSldViewPr>
      <p:cViewPr varScale="1">
        <p:scale>
          <a:sx n="61" d="100"/>
          <a:sy n="61" d="100"/>
        </p:scale>
        <p:origin x="-17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11718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it-IT" sz="1200"/>
            </a:lvl1pPr>
          </a:lstStyle>
          <a:p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it-IT" sz="1200"/>
            </a:lvl1pPr>
          </a:lstStyle>
          <a:p>
            <a:fld id="{D83FDC75-7F73-4A4A-A77C-09AADF00E0EA}" type="datetimeFigureOut">
              <a:rPr lang="it-IT" smtClean="0"/>
              <a:pPr/>
              <a:t>04/09/2014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it-IT" sz="1200"/>
            </a:lvl1pPr>
          </a:lstStyle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it-IT" sz="1200"/>
            </a:lvl1pPr>
          </a:lstStyle>
          <a:p>
            <a:fld id="{459226BF-1F13-42D3-80DC-373E7ADD1EB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8725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it-IT"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it-IT" sz="1200"/>
            </a:lvl1pPr>
          </a:lstStyle>
          <a:p>
            <a:fld id="{48AEF76B-3757-4A0B-AF93-28494465C1DD}" type="datetimeFigureOut">
              <a:pPr/>
              <a:t>04/09/2014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it-IT"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it-IT" sz="1200"/>
            </a:lvl1pPr>
          </a:lstStyle>
          <a:p>
            <a:fld id="{75693FD4-8F83-4EF7-AC3F-0DC0388986B0}" type="slidenum"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2732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it-IT"/>
            </a:pPr>
            <a:r>
              <a:rPr lang="it-IT" dirty="0" smtClean="0"/>
              <a:t>Questo modello può essere utilizzato come file iniziale per la presentazione di materiale didattico per la formazione in gruppo.</a:t>
            </a:r>
          </a:p>
          <a:p>
            <a:endParaRPr lang="it-IT" dirty="0" smtClean="0"/>
          </a:p>
          <a:p>
            <a:pPr lvl="0"/>
            <a:r>
              <a:rPr lang="it-IT" sz="1200" b="1" dirty="0" smtClean="0"/>
              <a:t>Sezioni</a:t>
            </a:r>
            <a:endParaRPr lang="it-IT" sz="1200" b="0" dirty="0" smtClean="0"/>
          </a:p>
          <a:p>
            <a:pPr lvl="0"/>
            <a:r>
              <a:rPr lang="it-IT" sz="1200" b="0" dirty="0" smtClean="0"/>
              <a:t>Fare clic con il pulsante destro del mouse su una diapositiva per aggiungere sezioni.</a:t>
            </a:r>
            <a:r>
              <a:rPr lang="it-IT" sz="1200" b="0" baseline="0" dirty="0" smtClean="0"/>
              <a:t> Le sezioni possono essere utili per organizzare le diapositive o agevolare la collaborazione tra più autori.</a:t>
            </a:r>
            <a:endParaRPr lang="it-IT" sz="1200" b="0" dirty="0" smtClean="0"/>
          </a:p>
          <a:p>
            <a:pPr lvl="0"/>
            <a:endParaRPr lang="it-IT" sz="1200" b="1" dirty="0" smtClean="0"/>
          </a:p>
          <a:p>
            <a:pPr lvl="0"/>
            <a:r>
              <a:rPr lang="it-IT" sz="1200" b="1" dirty="0" smtClean="0"/>
              <a:t>Note</a:t>
            </a:r>
          </a:p>
          <a:p>
            <a:pPr lvl="0"/>
            <a:r>
              <a:rPr lang="it-IT" sz="1200" dirty="0" smtClean="0"/>
              <a:t>Utilizzare la sezione Note per indicazioni sull'esecuzione della presentazione oppure per fornire informazioni aggiuntive per il pubblico.</a:t>
            </a:r>
            <a:r>
              <a:rPr lang="it-IT" sz="1200" baseline="0" dirty="0" smtClean="0"/>
              <a:t> Mostrare queste note nella visualizzazione Presentazione durante la presentazione. </a:t>
            </a:r>
          </a:p>
          <a:p>
            <a:pPr lvl="0">
              <a:buFontTx/>
              <a:buNone/>
            </a:pPr>
            <a:r>
              <a:rPr lang="it-IT" sz="1200" dirty="0" smtClean="0"/>
              <a:t>Valutare con attenzione le dimensioni dei caratteri, importanti per l'accessibilità, la visibilità, la registrazione video e la produzione online.</a:t>
            </a:r>
          </a:p>
          <a:p>
            <a:pPr lvl="0"/>
            <a:endParaRPr lang="it-IT" sz="1200" dirty="0" smtClean="0"/>
          </a:p>
          <a:p>
            <a:pPr lvl="0">
              <a:buFontTx/>
              <a:buNone/>
            </a:pPr>
            <a:r>
              <a:rPr lang="it-IT" sz="1200" b="1" dirty="0" smtClean="0"/>
              <a:t>Colori coordinati </a:t>
            </a:r>
          </a:p>
          <a:p>
            <a:pPr lvl="0">
              <a:buFontTx/>
              <a:buNone/>
            </a:pPr>
            <a:r>
              <a:rPr lang="it-IT" sz="1200" dirty="0" smtClean="0"/>
              <a:t>Prestare particolare attenzione ai grafici, ai diagrammi e alle caselle di testo.</a:t>
            </a:r>
            <a:r>
              <a:rPr lang="it-IT" sz="1200" baseline="0" dirty="0" smtClean="0"/>
              <a:t> </a:t>
            </a:r>
            <a:endParaRPr lang="it-IT" sz="1200" dirty="0" smtClean="0"/>
          </a:p>
          <a:p>
            <a:pPr lvl="0"/>
            <a:r>
              <a:rPr lang="it-IT" sz="1200" dirty="0" smtClean="0"/>
              <a:t>Tenere presente che i partecipanti eseguiranno la stampa in bianco e nero o </a:t>
            </a:r>
            <a:r>
              <a:rPr lang="it-IT" sz="1200" dirty="0" err="1" smtClean="0"/>
              <a:t>in gradazioni di grigio</a:t>
            </a:r>
            <a:r>
              <a:rPr lang="it-IT" sz="1200" dirty="0" smtClean="0"/>
              <a:t>. Eseguire una stampa di prova per assicurarsi che i colori risultino comunque efficaci e chiari in una stampa in solo bianco e nero e </a:t>
            </a:r>
            <a:r>
              <a:rPr lang="it-IT" sz="1200" dirty="0" err="1" smtClean="0"/>
              <a:t>in gradazioni di grigio</a:t>
            </a:r>
            <a:r>
              <a:rPr lang="it-IT" sz="1200" dirty="0" smtClean="0"/>
              <a:t>.</a:t>
            </a:r>
          </a:p>
          <a:p>
            <a:pPr lvl="0">
              <a:buFontTx/>
              <a:buNone/>
            </a:pPr>
            <a:endParaRPr lang="it-IT" sz="1200" dirty="0" smtClean="0"/>
          </a:p>
          <a:p>
            <a:pPr lvl="0">
              <a:buFontTx/>
              <a:buNone/>
            </a:pPr>
            <a:r>
              <a:rPr lang="it-IT" sz="1200" b="1" dirty="0" smtClean="0"/>
              <a:t>Grafica, tabelle e grafici</a:t>
            </a:r>
          </a:p>
          <a:p>
            <a:pPr lvl="0"/>
            <a:r>
              <a:rPr lang="it-IT" sz="1200" dirty="0" smtClean="0"/>
              <a:t>Scegliere la semplicità: se possibile utilizzare stili e colori coerenti, che non rappresentino elementi di distrazione.</a:t>
            </a:r>
          </a:p>
          <a:p>
            <a:pPr lvl="0"/>
            <a:r>
              <a:rPr lang="it-IT" sz="1200" dirty="0" smtClean="0"/>
              <a:t>Assegnare un'etichetta a tutti i grafici e a tutte le tabelle.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it-IT" dirty="0" smtClean="0"/>
              <a:t>Iniziare con una breve panoramica della presentazione.</a:t>
            </a:r>
            <a:r>
              <a:rPr lang="it-IT" baseline="0" dirty="0" smtClean="0"/>
              <a:t> D</a:t>
            </a:r>
            <a:r>
              <a:rPr lang="it-IT" dirty="0" smtClean="0"/>
              <a:t>escrivere lo scopo principale della presentazione e i motivi per cui è importante.</a:t>
            </a:r>
          </a:p>
          <a:p>
            <a:pPr>
              <a:lnSpc>
                <a:spcPct val="80000"/>
              </a:lnSpc>
            </a:pPr>
            <a:r>
              <a:rPr lang="it-IT" dirty="0" smtClean="0"/>
              <a:t>Introdurre gli argomenti principali.</a:t>
            </a:r>
          </a:p>
          <a:p>
            <a:r>
              <a:rPr lang="it-IT" dirty="0" smtClean="0"/>
              <a:t>Per consentire sempre ai partecipanti di orientarsi, è</a:t>
            </a:r>
            <a:r>
              <a:rPr lang="it-IT" baseline="0" dirty="0" smtClean="0"/>
              <a:t> possibile </a:t>
            </a:r>
            <a:r>
              <a:rPr lang="it-IT" dirty="0" smtClean="0"/>
              <a:t>ripetere questa diapositiva introduttiva all'interno della presentazione, evidenziando il particolare argomento che verrà illustrato nelle diapositive successive.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it-IT"/>
            </a:pPr>
            <a:r>
              <a:rPr lang="it-IT" sz="1200" dirty="0" smtClean="0"/>
              <a:t>Questa è un'altra opzione</a:t>
            </a:r>
            <a:r>
              <a:rPr lang="it-IT" sz="1200" baseline="0" dirty="0" smtClean="0"/>
              <a:t> per creare diapositive introduttive che utilizzano transizioni.</a:t>
            </a:r>
            <a:endParaRPr lang="it-IT" sz="1200" dirty="0" smtClean="0"/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it-IT"/>
            </a:pPr>
            <a:r>
              <a:rPr lang="it-IT" b="0" dirty="0" smtClean="0"/>
              <a:t>Quali</a:t>
            </a:r>
            <a:r>
              <a:rPr lang="it-IT" b="0" baseline="0" dirty="0" smtClean="0"/>
              <a:t> conoscenze avranno acquisito i partecipanti al termine della formazione?</a:t>
            </a:r>
            <a:r>
              <a:rPr lang="it-IT" dirty="0" smtClean="0"/>
              <a:t> Descrivere brevemente i singoli obiettivi e i vantaggi</a:t>
            </a:r>
            <a:r>
              <a:rPr lang="it-IT" baseline="0" dirty="0" smtClean="0"/>
              <a:t> </a:t>
            </a:r>
            <a:r>
              <a:rPr lang="it-IT" dirty="0" smtClean="0"/>
              <a:t>che potranno trarre i partecipanti</a:t>
            </a:r>
            <a:r>
              <a:rPr lang="it-IT" baseline="0" dirty="0" smtClean="0"/>
              <a:t> dalla presentazione.</a:t>
            </a:r>
            <a:endParaRPr lang="it-I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it-IT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it-IT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it-IT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it-IT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it-IT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it-IT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it-IT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it-IT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it-IT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it-IT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it-IT" smtClean="0"/>
              <a:t>Fare clic per modificare lo stile del sottotitolo dello schema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it-IT" sz="2000" baseline="0"/>
            </a:lvl1pPr>
          </a:lstStyle>
          <a:p>
            <a:r>
              <a:rPr kumimoji="0" lang="it-IT"/>
              <a:t>Logo aziendale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04/09/2014</a:t>
            </a:fld>
            <a:endParaRPr kumimoji="0"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‹N›</a:t>
            </a:fld>
            <a:endParaRPr kumimoji="0" lang="it-IT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04/09/2014</a:t>
            </a:fld>
            <a:endParaRPr kumimoji="0"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‹N›</a:t>
            </a:fld>
            <a:endParaRPr kumimoji="0" lang="it-IT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lo sfon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04/09/2014</a:t>
            </a:fld>
            <a:endParaRPr kumimoji="0"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‹N›</a:t>
            </a:fld>
            <a:endParaRPr kumimoji="0" lang="it-IT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it-IT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04/09/2014</a:t>
            </a:fld>
            <a:endParaRPr kumimoji="0"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‹N›</a:t>
            </a:fld>
            <a:endParaRPr kumimoji="0" lang="it-IT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it-IT" sz="1800"/>
            </a:lvl1pPr>
          </a:lstStyle>
          <a:p>
            <a:r>
              <a:rPr kumimoji="0" lang="it-IT"/>
              <a:t>Logo aziendale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it-IT"/>
            </a:lvl1pPr>
          </a:lstStyle>
          <a:p>
            <a:r>
              <a:rPr kumimoji="0" lang="it-IT"/>
              <a:t>Fare clic per modificare lo stile del titolo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it-IT" sz="3200">
                <a:latin typeface="+mn-lt"/>
              </a:defRPr>
            </a:lvl1pPr>
            <a:lvl2pPr eaLnBrk="1" latinLnBrk="0" hangingPunct="1">
              <a:defRPr kumimoji="0" lang="it-IT" sz="2800">
                <a:latin typeface="+mn-lt"/>
              </a:defRPr>
            </a:lvl2pPr>
            <a:lvl3pPr eaLnBrk="1" latinLnBrk="0" hangingPunct="1">
              <a:defRPr kumimoji="0" lang="it-IT" sz="2400">
                <a:latin typeface="+mn-lt"/>
              </a:defRPr>
            </a:lvl3pPr>
            <a:lvl4pPr eaLnBrk="1" latinLnBrk="0" hangingPunct="1">
              <a:defRPr kumimoji="0" lang="it-IT" sz="2400">
                <a:latin typeface="+mn-lt"/>
              </a:defRPr>
            </a:lvl4pPr>
            <a:lvl5pPr eaLnBrk="1" latinLnBrk="0" hangingPunct="1">
              <a:defRPr kumimoji="0" lang="it-IT" sz="2400">
                <a:latin typeface="+mn-lt"/>
              </a:defRPr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04/09/2014</a:t>
            </a:fld>
            <a:endParaRPr kumimoji="0"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‹N›</a:t>
            </a:fld>
            <a:endParaRPr kumimoji="0" lang="it-IT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it-IT" sz="2800"/>
            </a:lvl1pPr>
            <a:lvl2pPr eaLnBrk="1" latinLnBrk="0" hangingPunct="1">
              <a:defRPr kumimoji="0" lang="it-IT" sz="2400"/>
            </a:lvl2pPr>
            <a:lvl3pPr eaLnBrk="1" latinLnBrk="0" hangingPunct="1">
              <a:defRPr kumimoji="0" lang="it-IT" sz="2000"/>
            </a:lvl3pPr>
            <a:lvl4pPr eaLnBrk="1" latinLnBrk="0" hangingPunct="1">
              <a:defRPr kumimoji="0" lang="it-IT" sz="1800"/>
            </a:lvl4pPr>
            <a:lvl5pPr eaLnBrk="1" latinLnBrk="0" hangingPunct="1">
              <a:defRPr kumimoji="0" lang="it-IT" sz="1800"/>
            </a:lvl5pPr>
            <a:lvl6pPr eaLnBrk="1" latinLnBrk="0" hangingPunct="1">
              <a:defRPr kumimoji="0" lang="it-IT" sz="1800"/>
            </a:lvl6pPr>
            <a:lvl7pPr eaLnBrk="1" latinLnBrk="0" hangingPunct="1">
              <a:defRPr kumimoji="0" lang="it-IT" sz="1800"/>
            </a:lvl7pPr>
            <a:lvl8pPr eaLnBrk="1" latinLnBrk="0" hangingPunct="1">
              <a:defRPr kumimoji="0" lang="it-IT" sz="1800"/>
            </a:lvl8pPr>
            <a:lvl9pPr eaLnBrk="1" latinLnBrk="0" hangingPunct="1">
              <a:defRPr kumimoji="0" lang="it-IT" sz="1800"/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it-IT" sz="2800"/>
            </a:lvl1pPr>
            <a:lvl2pPr eaLnBrk="1" latinLnBrk="0" hangingPunct="1">
              <a:defRPr kumimoji="0" lang="it-IT" sz="2400"/>
            </a:lvl2pPr>
            <a:lvl3pPr eaLnBrk="1" latinLnBrk="0" hangingPunct="1">
              <a:defRPr kumimoji="0" lang="it-IT" sz="2000"/>
            </a:lvl3pPr>
            <a:lvl4pPr eaLnBrk="1" latinLnBrk="0" hangingPunct="1">
              <a:defRPr kumimoji="0" lang="it-IT" sz="1800"/>
            </a:lvl4pPr>
            <a:lvl5pPr eaLnBrk="1" latinLnBrk="0" hangingPunct="1">
              <a:defRPr kumimoji="0" lang="it-IT" sz="1800"/>
            </a:lvl5pPr>
            <a:lvl6pPr eaLnBrk="1" latinLnBrk="0" hangingPunct="1">
              <a:defRPr kumimoji="0" lang="it-IT" sz="1800"/>
            </a:lvl6pPr>
            <a:lvl7pPr eaLnBrk="1" latinLnBrk="0" hangingPunct="1">
              <a:defRPr kumimoji="0" lang="it-IT" sz="1800"/>
            </a:lvl7pPr>
            <a:lvl8pPr eaLnBrk="1" latinLnBrk="0" hangingPunct="1">
              <a:defRPr kumimoji="0" lang="it-IT" sz="1800"/>
            </a:lvl8pPr>
            <a:lvl9pPr eaLnBrk="1" latinLnBrk="0" hangingPunct="1">
              <a:defRPr kumimoji="0" lang="it-IT" sz="1800"/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04/09/2014</a:t>
            </a:fld>
            <a:endParaRPr kumimoji="0"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‹N›</a:t>
            </a:fld>
            <a:endParaRPr kumimoji="0" lang="it-IT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it-IT"/>
            </a:lvl1pPr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it-IT" sz="2400" b="1"/>
            </a:lvl1pPr>
            <a:lvl2pPr marL="457200" indent="0" eaLnBrk="1" latinLnBrk="0" hangingPunct="1">
              <a:buNone/>
              <a:defRPr kumimoji="0" lang="it-IT" sz="2000" b="1"/>
            </a:lvl2pPr>
            <a:lvl3pPr marL="914400" indent="0" eaLnBrk="1" latinLnBrk="0" hangingPunct="1">
              <a:buNone/>
              <a:defRPr kumimoji="0" lang="it-IT" sz="1800" b="1"/>
            </a:lvl3pPr>
            <a:lvl4pPr marL="1371600" indent="0" eaLnBrk="1" latinLnBrk="0" hangingPunct="1">
              <a:buNone/>
              <a:defRPr kumimoji="0" lang="it-IT" sz="1600" b="1"/>
            </a:lvl4pPr>
            <a:lvl5pPr marL="1828800" indent="0" eaLnBrk="1" latinLnBrk="0" hangingPunct="1">
              <a:buNone/>
              <a:defRPr kumimoji="0" lang="it-IT" sz="1600" b="1"/>
            </a:lvl5pPr>
            <a:lvl6pPr marL="2286000" indent="0" eaLnBrk="1" latinLnBrk="0" hangingPunct="1">
              <a:buNone/>
              <a:defRPr kumimoji="0" lang="it-IT" sz="1600" b="1"/>
            </a:lvl6pPr>
            <a:lvl7pPr marL="2743200" indent="0" eaLnBrk="1" latinLnBrk="0" hangingPunct="1">
              <a:buNone/>
              <a:defRPr kumimoji="0" lang="it-IT" sz="1600" b="1"/>
            </a:lvl7pPr>
            <a:lvl8pPr marL="3200400" indent="0" eaLnBrk="1" latinLnBrk="0" hangingPunct="1">
              <a:buNone/>
              <a:defRPr kumimoji="0" lang="it-IT" sz="1600" b="1"/>
            </a:lvl8pPr>
            <a:lvl9pPr marL="3657600" indent="0" eaLnBrk="1" latinLnBrk="0" hangingPunct="1">
              <a:buNone/>
              <a:defRPr kumimoji="0" lang="it-IT" sz="1600" b="1"/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it-IT" sz="2400"/>
            </a:lvl1pPr>
            <a:lvl2pPr eaLnBrk="1" latinLnBrk="0" hangingPunct="1">
              <a:defRPr kumimoji="0" lang="it-IT" sz="2000"/>
            </a:lvl2pPr>
            <a:lvl3pPr eaLnBrk="1" latinLnBrk="0" hangingPunct="1">
              <a:defRPr kumimoji="0" lang="it-IT" sz="1800"/>
            </a:lvl3pPr>
            <a:lvl4pPr eaLnBrk="1" latinLnBrk="0" hangingPunct="1">
              <a:defRPr kumimoji="0" lang="it-IT" sz="1600"/>
            </a:lvl4pPr>
            <a:lvl5pPr eaLnBrk="1" latinLnBrk="0" hangingPunct="1">
              <a:defRPr kumimoji="0" lang="it-IT" sz="1600"/>
            </a:lvl5pPr>
            <a:lvl6pPr eaLnBrk="1" latinLnBrk="0" hangingPunct="1">
              <a:defRPr kumimoji="0" lang="it-IT" sz="1600"/>
            </a:lvl6pPr>
            <a:lvl7pPr eaLnBrk="1" latinLnBrk="0" hangingPunct="1">
              <a:defRPr kumimoji="0" lang="it-IT" sz="1600"/>
            </a:lvl7pPr>
            <a:lvl8pPr eaLnBrk="1" latinLnBrk="0" hangingPunct="1">
              <a:defRPr kumimoji="0" lang="it-IT" sz="1600"/>
            </a:lvl8pPr>
            <a:lvl9pPr eaLnBrk="1" latinLnBrk="0" hangingPunct="1">
              <a:defRPr kumimoji="0" lang="it-IT" sz="1600"/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it-IT" sz="2400" b="1"/>
            </a:lvl1pPr>
            <a:lvl2pPr marL="457200" indent="0" eaLnBrk="1" latinLnBrk="0" hangingPunct="1">
              <a:buNone/>
              <a:defRPr kumimoji="0" lang="it-IT" sz="2000" b="1"/>
            </a:lvl2pPr>
            <a:lvl3pPr marL="914400" indent="0" eaLnBrk="1" latinLnBrk="0" hangingPunct="1">
              <a:buNone/>
              <a:defRPr kumimoji="0" lang="it-IT" sz="1800" b="1"/>
            </a:lvl3pPr>
            <a:lvl4pPr marL="1371600" indent="0" eaLnBrk="1" latinLnBrk="0" hangingPunct="1">
              <a:buNone/>
              <a:defRPr kumimoji="0" lang="it-IT" sz="1600" b="1"/>
            </a:lvl4pPr>
            <a:lvl5pPr marL="1828800" indent="0" eaLnBrk="1" latinLnBrk="0" hangingPunct="1">
              <a:buNone/>
              <a:defRPr kumimoji="0" lang="it-IT" sz="1600" b="1"/>
            </a:lvl5pPr>
            <a:lvl6pPr marL="2286000" indent="0" eaLnBrk="1" latinLnBrk="0" hangingPunct="1">
              <a:buNone/>
              <a:defRPr kumimoji="0" lang="it-IT" sz="1600" b="1"/>
            </a:lvl6pPr>
            <a:lvl7pPr marL="2743200" indent="0" eaLnBrk="1" latinLnBrk="0" hangingPunct="1">
              <a:buNone/>
              <a:defRPr kumimoji="0" lang="it-IT" sz="1600" b="1"/>
            </a:lvl7pPr>
            <a:lvl8pPr marL="3200400" indent="0" eaLnBrk="1" latinLnBrk="0" hangingPunct="1">
              <a:buNone/>
              <a:defRPr kumimoji="0" lang="it-IT" sz="1600" b="1"/>
            </a:lvl8pPr>
            <a:lvl9pPr marL="3657600" indent="0" eaLnBrk="1" latinLnBrk="0" hangingPunct="1">
              <a:buNone/>
              <a:defRPr kumimoji="0" lang="it-IT" sz="1600" b="1"/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it-IT" sz="2400"/>
            </a:lvl1pPr>
            <a:lvl2pPr eaLnBrk="1" latinLnBrk="0" hangingPunct="1">
              <a:defRPr kumimoji="0" lang="it-IT" sz="2000"/>
            </a:lvl2pPr>
            <a:lvl3pPr eaLnBrk="1" latinLnBrk="0" hangingPunct="1">
              <a:defRPr kumimoji="0" lang="it-IT" sz="1800"/>
            </a:lvl3pPr>
            <a:lvl4pPr eaLnBrk="1" latinLnBrk="0" hangingPunct="1">
              <a:defRPr kumimoji="0" lang="it-IT" sz="1600"/>
            </a:lvl4pPr>
            <a:lvl5pPr eaLnBrk="1" latinLnBrk="0" hangingPunct="1">
              <a:defRPr kumimoji="0" lang="it-IT" sz="1600"/>
            </a:lvl5pPr>
            <a:lvl6pPr eaLnBrk="1" latinLnBrk="0" hangingPunct="1">
              <a:defRPr kumimoji="0" lang="it-IT" sz="1600"/>
            </a:lvl6pPr>
            <a:lvl7pPr eaLnBrk="1" latinLnBrk="0" hangingPunct="1">
              <a:defRPr kumimoji="0" lang="it-IT" sz="1600"/>
            </a:lvl7pPr>
            <a:lvl8pPr eaLnBrk="1" latinLnBrk="0" hangingPunct="1">
              <a:defRPr kumimoji="0" lang="it-IT" sz="1600"/>
            </a:lvl8pPr>
            <a:lvl9pPr eaLnBrk="1" latinLnBrk="0" hangingPunct="1">
              <a:defRPr kumimoji="0" lang="it-IT" sz="1600"/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04/09/2014</a:t>
            </a:fld>
            <a:endParaRPr kumimoji="0"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‹N›</a:t>
            </a:fld>
            <a:endParaRPr kumimoji="0" lang="it-IT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it-IT" sz="2000" b="1"/>
            </a:lvl1pPr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it-IT" sz="3200"/>
            </a:lvl1pPr>
            <a:lvl2pPr eaLnBrk="1" latinLnBrk="0" hangingPunct="1">
              <a:defRPr kumimoji="0" lang="it-IT" sz="2800"/>
            </a:lvl2pPr>
            <a:lvl3pPr eaLnBrk="1" latinLnBrk="0" hangingPunct="1">
              <a:defRPr kumimoji="0" lang="it-IT" sz="2400"/>
            </a:lvl3pPr>
            <a:lvl4pPr eaLnBrk="1" latinLnBrk="0" hangingPunct="1">
              <a:defRPr kumimoji="0" lang="it-IT" sz="2000"/>
            </a:lvl4pPr>
            <a:lvl5pPr eaLnBrk="1" latinLnBrk="0" hangingPunct="1">
              <a:defRPr kumimoji="0" lang="it-IT" sz="2000"/>
            </a:lvl5pPr>
            <a:lvl6pPr eaLnBrk="1" latinLnBrk="0" hangingPunct="1">
              <a:defRPr kumimoji="0" lang="it-IT" sz="2000"/>
            </a:lvl6pPr>
            <a:lvl7pPr eaLnBrk="1" latinLnBrk="0" hangingPunct="1">
              <a:defRPr kumimoji="0" lang="it-IT" sz="2000"/>
            </a:lvl7pPr>
            <a:lvl8pPr eaLnBrk="1" latinLnBrk="0" hangingPunct="1">
              <a:defRPr kumimoji="0" lang="it-IT" sz="2000"/>
            </a:lvl8pPr>
            <a:lvl9pPr eaLnBrk="1" latinLnBrk="0" hangingPunct="1">
              <a:defRPr kumimoji="0" lang="it-IT" sz="2000"/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it-IT" sz="1400"/>
            </a:lvl1pPr>
            <a:lvl2pPr marL="457200" indent="0" eaLnBrk="1" latinLnBrk="0" hangingPunct="1">
              <a:buNone/>
              <a:defRPr kumimoji="0" lang="it-IT" sz="1200"/>
            </a:lvl2pPr>
            <a:lvl3pPr marL="914400" indent="0" eaLnBrk="1" latinLnBrk="0" hangingPunct="1">
              <a:buNone/>
              <a:defRPr kumimoji="0" lang="it-IT" sz="1000"/>
            </a:lvl3pPr>
            <a:lvl4pPr marL="1371600" indent="0" eaLnBrk="1" latinLnBrk="0" hangingPunct="1">
              <a:buNone/>
              <a:defRPr kumimoji="0" lang="it-IT" sz="900"/>
            </a:lvl4pPr>
            <a:lvl5pPr marL="1828800" indent="0" eaLnBrk="1" latinLnBrk="0" hangingPunct="1">
              <a:buNone/>
              <a:defRPr kumimoji="0" lang="it-IT" sz="900"/>
            </a:lvl5pPr>
            <a:lvl6pPr marL="2286000" indent="0" eaLnBrk="1" latinLnBrk="0" hangingPunct="1">
              <a:buNone/>
              <a:defRPr kumimoji="0" lang="it-IT" sz="900"/>
            </a:lvl6pPr>
            <a:lvl7pPr marL="2743200" indent="0" eaLnBrk="1" latinLnBrk="0" hangingPunct="1">
              <a:buNone/>
              <a:defRPr kumimoji="0" lang="it-IT" sz="900"/>
            </a:lvl7pPr>
            <a:lvl8pPr marL="3200400" indent="0" eaLnBrk="1" latinLnBrk="0" hangingPunct="1">
              <a:buNone/>
              <a:defRPr kumimoji="0" lang="it-IT" sz="900"/>
            </a:lvl8pPr>
            <a:lvl9pPr marL="3657600" indent="0" eaLnBrk="1" latinLnBrk="0" hangingPunct="1">
              <a:buNone/>
              <a:defRPr kumimoji="0" lang="it-IT" sz="900"/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04/09/2014</a:t>
            </a:fld>
            <a:endParaRPr kumimoji="0"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‹N›</a:t>
            </a:fld>
            <a:endParaRPr kumimoji="0" lang="it-IT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it-IT" sz="2000" b="1"/>
            </a:lvl1pPr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it-IT" sz="3200"/>
            </a:lvl1pPr>
            <a:lvl2pPr marL="457200" indent="0" eaLnBrk="1" latinLnBrk="0" hangingPunct="1">
              <a:buNone/>
              <a:defRPr kumimoji="0" lang="it-IT" sz="2800"/>
            </a:lvl2pPr>
            <a:lvl3pPr marL="914400" indent="0" eaLnBrk="1" latinLnBrk="0" hangingPunct="1">
              <a:buNone/>
              <a:defRPr kumimoji="0" lang="it-IT" sz="2400"/>
            </a:lvl3pPr>
            <a:lvl4pPr marL="1371600" indent="0" eaLnBrk="1" latinLnBrk="0" hangingPunct="1">
              <a:buNone/>
              <a:defRPr kumimoji="0" lang="it-IT" sz="2000"/>
            </a:lvl4pPr>
            <a:lvl5pPr marL="1828800" indent="0" eaLnBrk="1" latinLnBrk="0" hangingPunct="1">
              <a:buNone/>
              <a:defRPr kumimoji="0" lang="it-IT" sz="2000"/>
            </a:lvl5pPr>
            <a:lvl6pPr marL="2286000" indent="0" eaLnBrk="1" latinLnBrk="0" hangingPunct="1">
              <a:buNone/>
              <a:defRPr kumimoji="0" lang="it-IT" sz="2000"/>
            </a:lvl6pPr>
            <a:lvl7pPr marL="2743200" indent="0" eaLnBrk="1" latinLnBrk="0" hangingPunct="1">
              <a:buNone/>
              <a:defRPr kumimoji="0" lang="it-IT" sz="2000"/>
            </a:lvl7pPr>
            <a:lvl8pPr marL="3200400" indent="0" eaLnBrk="1" latinLnBrk="0" hangingPunct="1">
              <a:buNone/>
              <a:defRPr kumimoji="0" lang="it-IT" sz="2000"/>
            </a:lvl8pPr>
            <a:lvl9pPr marL="3657600" indent="0" eaLnBrk="1" latinLnBrk="0" hangingPunct="1">
              <a:buNone/>
              <a:defRPr kumimoji="0" lang="it-IT" sz="2000"/>
            </a:lvl9pPr>
          </a:lstStyle>
          <a:p>
            <a:pPr eaLnBrk="1" latinLnBrk="0" hangingPunct="1"/>
            <a:r>
              <a:rPr lang="it-IT" smtClean="0"/>
              <a:t>Fare clic sull'icona per inserire un'immagine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it-IT" sz="1400"/>
            </a:lvl1pPr>
            <a:lvl2pPr marL="457200" indent="0" eaLnBrk="1" latinLnBrk="0" hangingPunct="1">
              <a:buNone/>
              <a:defRPr kumimoji="0" lang="it-IT" sz="1200"/>
            </a:lvl2pPr>
            <a:lvl3pPr marL="914400" indent="0" eaLnBrk="1" latinLnBrk="0" hangingPunct="1">
              <a:buNone/>
              <a:defRPr kumimoji="0" lang="it-IT" sz="1000"/>
            </a:lvl3pPr>
            <a:lvl4pPr marL="1371600" indent="0" eaLnBrk="1" latinLnBrk="0" hangingPunct="1">
              <a:buNone/>
              <a:defRPr kumimoji="0" lang="it-IT" sz="900"/>
            </a:lvl4pPr>
            <a:lvl5pPr marL="1828800" indent="0" eaLnBrk="1" latinLnBrk="0" hangingPunct="1">
              <a:buNone/>
              <a:defRPr kumimoji="0" lang="it-IT" sz="900"/>
            </a:lvl5pPr>
            <a:lvl6pPr marL="2286000" indent="0" eaLnBrk="1" latinLnBrk="0" hangingPunct="1">
              <a:buNone/>
              <a:defRPr kumimoji="0" lang="it-IT" sz="900"/>
            </a:lvl6pPr>
            <a:lvl7pPr marL="2743200" indent="0" eaLnBrk="1" latinLnBrk="0" hangingPunct="1">
              <a:buNone/>
              <a:defRPr kumimoji="0" lang="it-IT" sz="900"/>
            </a:lvl7pPr>
            <a:lvl8pPr marL="3200400" indent="0" eaLnBrk="1" latinLnBrk="0" hangingPunct="1">
              <a:buNone/>
              <a:defRPr kumimoji="0" lang="it-IT" sz="900"/>
            </a:lvl8pPr>
            <a:lvl9pPr marL="3657600" indent="0" eaLnBrk="1" latinLnBrk="0" hangingPunct="1">
              <a:buNone/>
              <a:defRPr kumimoji="0" lang="it-IT" sz="900"/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04/09/2014</a:t>
            </a:fld>
            <a:endParaRPr kumimoji="0"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‹N›</a:t>
            </a:fld>
            <a:endParaRPr kumimoji="0" lang="it-IT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04/09/2014</a:t>
            </a:fld>
            <a:endParaRPr kumimoji="0"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‹N›</a:t>
            </a:fld>
            <a:endParaRPr kumimoji="0" lang="it-IT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04/09/2014</a:t>
            </a:fld>
            <a:endParaRPr kumimoji="0"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‹N›</a:t>
            </a:fld>
            <a:endParaRPr kumimoji="0" lang="it-IT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it-IT" smtClean="0"/>
              <a:t>Fare clic per modificare lo stile del titolo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it-IT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pPr/>
              <a:t>04/09/2014</a:t>
            </a:fld>
            <a:endParaRPr kumimoji="0"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it-IT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it-IT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‹N›</a:t>
            </a:fld>
            <a:endParaRPr kumimoji="0" lang="it-IT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it-IT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it-IT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it-IT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it-IT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it-IT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it-IT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it-IT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it-IT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it-IT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it-IT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it-IT"/>
      </a:defPPr>
      <a:lvl1pPr marL="0" algn="l" defTabSz="914400" rtl="0" eaLnBrk="1" latinLnBrk="0" hangingPunct="1">
        <a:defRPr kumimoji="0" lang="it-IT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it-IT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it-IT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it-IT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it-IT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it-IT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it-IT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it-IT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it-IT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051720" y="-99392"/>
            <a:ext cx="6696744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Conferenza Episcopale Italiana </a:t>
            </a:r>
            <a:br>
              <a:rPr lang="it-IT" dirty="0"/>
            </a:br>
            <a:r>
              <a:rPr lang="it-IT" dirty="0"/>
              <a:t>Servizio Nazionale per il sostegno economico alla </a:t>
            </a:r>
            <a:r>
              <a:rPr lang="it-IT" dirty="0" smtClean="0"/>
              <a:t>Chiesa</a:t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>VI Campus Nazionale Per seminaristi 2-5 settembre 2014</a:t>
            </a:r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>
          <a:xfrm>
            <a:off x="2919076" y="4110608"/>
            <a:ext cx="6192688" cy="2198712"/>
          </a:xfrm>
        </p:spPr>
        <p:txBody>
          <a:bodyPr>
            <a:noAutofit/>
          </a:bodyPr>
          <a:lstStyle/>
          <a:p>
            <a:pPr algn="ctr"/>
            <a:r>
              <a:rPr lang="it-IT" sz="2400" dirty="0"/>
              <a:t>LABOTATORIO</a:t>
            </a:r>
          </a:p>
          <a:p>
            <a:pPr algn="ctr"/>
            <a:r>
              <a:rPr lang="it-IT" sz="2400" dirty="0"/>
              <a:t>“Come si organizza la sensibilizzazione a livello locale:</a:t>
            </a:r>
          </a:p>
          <a:p>
            <a:pPr algn="ctr"/>
            <a:r>
              <a:rPr lang="it-IT" sz="2400" dirty="0" smtClean="0"/>
              <a:t>          le </a:t>
            </a:r>
            <a:r>
              <a:rPr lang="it-IT" sz="2400" dirty="0"/>
              <a:t>giornate, le comunicazioni, i rapporti </a:t>
            </a:r>
            <a:r>
              <a:rPr lang="it-IT" sz="2400" dirty="0" smtClean="0"/>
              <a:t>con il </a:t>
            </a:r>
            <a:r>
              <a:rPr lang="it-IT" sz="2400" dirty="0"/>
              <a:t>clero, le realtà locali, i consigli parrocchiali e diocesani.”</a:t>
            </a:r>
            <a:endParaRPr lang="it-IT" sz="2400" dirty="0"/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27584" y="1412776"/>
            <a:ext cx="8077200" cy="1143000"/>
          </a:xfrm>
        </p:spPr>
        <p:txBody>
          <a:bodyPr>
            <a:noAutofit/>
          </a:bodyPr>
          <a:lstStyle/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>ARGOMENTO </a:t>
            </a:r>
            <a:r>
              <a:rPr lang="it-IT" sz="2800" dirty="0"/>
              <a:t>SCELTO: </a:t>
            </a: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>I </a:t>
            </a:r>
            <a:r>
              <a:rPr lang="it-IT" sz="2800" dirty="0"/>
              <a:t>GIOVANI. LA CONSULTA DI PASTORALE GIOVANILE DI UNA DIOCESI CON 180.000 ABITANTI. LA DIOCESI È COMPOSTA DA 33 COMUNI.</a:t>
            </a:r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1000" y="0"/>
            <a:ext cx="7765662" cy="16476125"/>
          </a:xfrm>
          <a:prstGeom prst="rect">
            <a:avLst/>
          </a:prstGeom>
        </p:spPr>
      </p:pic>
      <p:sp>
        <p:nvSpPr>
          <p:cNvPr id="4" name="Content Placeholder 4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52400" y="2132857"/>
            <a:ext cx="8077200" cy="381642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it-IT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it-IT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it-IT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it-IT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it-IT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it-IT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it-IT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it-IT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it-IT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it-IT" dirty="0" smtClean="0"/>
              <a:t>OBIETTIVI DA RAGGIUNGERE</a:t>
            </a:r>
          </a:p>
          <a:p>
            <a:r>
              <a:rPr lang="it-IT" dirty="0" smtClean="0"/>
              <a:t>Sensibilizzare i giovani ai valori del sovvenire favorendo la raccolta dei CUD.</a:t>
            </a:r>
          </a:p>
          <a:p>
            <a:r>
              <a:rPr lang="it-IT" dirty="0" smtClean="0"/>
              <a:t>Promuovere nella comunità diocesana i valori della corresponsabilità e partecipazione. </a:t>
            </a:r>
          </a:p>
          <a:p>
            <a:r>
              <a:rPr lang="it-IT" dirty="0" smtClean="0"/>
              <a:t>Ogni parrocchia deve avere un referente per il sovvenire. </a:t>
            </a:r>
            <a:endParaRPr lang="it-IT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53000" y="0"/>
            <a:ext cx="7765662" cy="16476125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1403648" y="424638"/>
            <a:ext cx="75608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/>
              <a:t>Progetto triennale 2015/ 2017</a:t>
            </a:r>
          </a:p>
          <a:p>
            <a:r>
              <a:rPr lang="it-IT" sz="2800" dirty="0"/>
              <a:t>	</a:t>
            </a:r>
            <a:endParaRPr lang="it-IT" sz="2800" dirty="0" smtClean="0"/>
          </a:p>
          <a:p>
            <a:endParaRPr lang="it-IT" sz="2800" b="1" dirty="0"/>
          </a:p>
          <a:p>
            <a:endParaRPr lang="it-IT" sz="2800" b="1" dirty="0" smtClean="0"/>
          </a:p>
          <a:p>
            <a:endParaRPr lang="it-IT" sz="2800" b="1" dirty="0" smtClean="0"/>
          </a:p>
          <a:p>
            <a:endParaRPr lang="it-IT" sz="2800" b="1" dirty="0"/>
          </a:p>
          <a:p>
            <a:r>
              <a:rPr lang="it-IT" sz="2800" b="1" dirty="0" smtClean="0"/>
              <a:t>Formazione </a:t>
            </a:r>
            <a:r>
              <a:rPr lang="it-IT" sz="2800" b="1" dirty="0"/>
              <a:t>giovani:</a:t>
            </a:r>
            <a:endParaRPr lang="it-IT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t-IT" sz="2800" dirty="0" smtClean="0"/>
              <a:t>Distribuzione </a:t>
            </a:r>
            <a:r>
              <a:rPr lang="it-IT" sz="2800" dirty="0"/>
              <a:t>di volantini, </a:t>
            </a:r>
            <a:r>
              <a:rPr lang="it-IT" sz="2800" dirty="0" err="1"/>
              <a:t>depliants</a:t>
            </a:r>
            <a:r>
              <a:rPr lang="it-IT" sz="2800" dirty="0"/>
              <a:t> nelle aree centrali della diocesi;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t-IT" sz="2800" dirty="0"/>
              <a:t>Rete di informazione attraverso blog, social network;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t-IT" sz="2800" dirty="0" smtClean="0"/>
              <a:t>Spot </a:t>
            </a:r>
            <a:r>
              <a:rPr lang="it-IT" sz="2800" dirty="0"/>
              <a:t>dei giovani da realizzare e mettere in rete.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63332" y="-6858000"/>
            <a:ext cx="7765662" cy="164761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753331" flipH="1">
            <a:off x="-316180" y="3775286"/>
            <a:ext cx="2895600" cy="3390489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2124631" y="1361125"/>
            <a:ext cx="698477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/>
              <a:t>Offerte liberali:</a:t>
            </a:r>
            <a:endParaRPr lang="it-IT" sz="32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t-IT" sz="3200" dirty="0"/>
              <a:t>Mercatini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t-IT" sz="3200" dirty="0"/>
              <a:t>Feste (serate danzanti, cene sociali)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t-IT" sz="3200" dirty="0"/>
              <a:t>Attività sportive o ludiche.</a:t>
            </a:r>
          </a:p>
          <a:p>
            <a:endParaRPr lang="it-IT" sz="3200" dirty="0" smtClean="0"/>
          </a:p>
          <a:p>
            <a:r>
              <a:rPr lang="it-IT" sz="3200" dirty="0" smtClean="0"/>
              <a:t>Attività svolte dai giovani per </a:t>
            </a:r>
            <a:r>
              <a:rPr lang="it-IT" sz="3200" dirty="0"/>
              <a:t>raccogliere fondi </a:t>
            </a:r>
            <a:r>
              <a:rPr lang="it-IT" sz="3200" dirty="0" smtClean="0"/>
              <a:t>da devolvere al </a:t>
            </a:r>
            <a:r>
              <a:rPr lang="it-IT" sz="3200" dirty="0"/>
              <a:t>sostentamento del clero.</a:t>
            </a:r>
            <a:endParaRPr lang="it-IT" sz="32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611560" y="908720"/>
            <a:ext cx="8077200" cy="1569660"/>
          </a:xfrm>
        </p:spPr>
        <p:txBody>
          <a:bodyPr wrap="square">
            <a:spAutoFit/>
          </a:bodyPr>
          <a:lstStyle/>
          <a:p>
            <a:r>
              <a:rPr lang="it-IT" sz="3200" b="1" dirty="0">
                <a:latin typeface="+mn-lt"/>
                <a:ea typeface="+mn-ea"/>
                <a:cs typeface="+mn-cs"/>
              </a:rPr>
              <a:t>VALUTAZIONE DEI RISULTATI: </a:t>
            </a:r>
            <a:r>
              <a:rPr lang="it-IT" sz="3200" b="1" dirty="0">
                <a:latin typeface="+mn-lt"/>
                <a:ea typeface="+mn-ea"/>
                <a:cs typeface="+mn-cs"/>
              </a:rPr>
              <a:t/>
            </a:r>
            <a:br>
              <a:rPr lang="it-IT" sz="3200" b="1" dirty="0">
                <a:latin typeface="+mn-lt"/>
                <a:ea typeface="+mn-ea"/>
                <a:cs typeface="+mn-cs"/>
              </a:rPr>
            </a:br>
            <a:r>
              <a:rPr lang="it-IT" sz="3200" b="1" dirty="0">
                <a:latin typeface="+mn-lt"/>
                <a:ea typeface="+mn-ea"/>
                <a:cs typeface="+mn-cs"/>
              </a:rPr>
              <a:t/>
            </a:r>
            <a:br>
              <a:rPr lang="it-IT" sz="3200" b="1" dirty="0">
                <a:latin typeface="+mn-lt"/>
                <a:ea typeface="+mn-ea"/>
                <a:cs typeface="+mn-cs"/>
              </a:rPr>
            </a:br>
            <a:endParaRPr lang="it-IT" sz="3200" dirty="0">
              <a:latin typeface="+mn-lt"/>
              <a:ea typeface="+mn-ea"/>
              <a:cs typeface="+mn-cs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744492" y="2091853"/>
            <a:ext cx="720080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t-IT" sz="2500" dirty="0" smtClean="0"/>
              <a:t>La </a:t>
            </a:r>
            <a:r>
              <a:rPr lang="it-IT" sz="2500" dirty="0"/>
              <a:t>continuità della partecipazione dei giovani nel primo, nel secondo e nel terzo anno. </a:t>
            </a:r>
            <a:endParaRPr lang="it-IT" sz="25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it-IT" sz="25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t-IT" sz="2500" dirty="0"/>
              <a:t>Valutare che nel primo, nel secondo e nel terzo anno ci siano nuovi giovani referenti </a:t>
            </a:r>
            <a:r>
              <a:rPr lang="it-IT" sz="2500" dirty="0" smtClean="0"/>
              <a:t>parrocchiali per il sovvenire.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it-IT" sz="25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t-IT" sz="2500" dirty="0"/>
              <a:t>Verificare </a:t>
            </a:r>
            <a:r>
              <a:rPr lang="it-IT" sz="2500" dirty="0" smtClean="0"/>
              <a:t>il </a:t>
            </a:r>
            <a:r>
              <a:rPr lang="it-IT" sz="2500" dirty="0"/>
              <a:t>numero dei CUD raccolti durante il primo, il secondo e il terzo anno.</a:t>
            </a:r>
            <a:endParaRPr lang="it-IT" sz="2500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LLkbNYfJYmMS8cGCr6Zqx"/>
</p:tagLst>
</file>

<file path=ppt/theme/theme1.xml><?xml version="1.0" encoding="utf-8"?>
<a:theme xmlns:a="http://schemas.openxmlformats.org/drawingml/2006/main" name="Formazio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473</Words>
  <Application>Microsoft Office PowerPoint</Application>
  <PresentationFormat>Presentazione su schermo (4:3)</PresentationFormat>
  <Paragraphs>59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Formazione</vt:lpstr>
      <vt:lpstr>Conferenza Episcopale Italiana  Servizio Nazionale per il sostegno economico alla Chiesa  VI Campus Nazionale Per seminaristi 2-5 settembre 2014</vt:lpstr>
      <vt:lpstr> ARGOMENTO SCELTO:   I GIOVANI. LA CONSULTA DI PASTORALE GIOVANILE DI UNA DIOCESI CON 180.000 ABITANTI. LA DIOCESI È COMPOSTA DA 33 COMUNI.</vt:lpstr>
      <vt:lpstr>Presentazione standard di PowerPoint</vt:lpstr>
      <vt:lpstr>Presentazione standard di PowerPoint</vt:lpstr>
      <vt:lpstr>Presentazione standard di PowerPoint</vt:lpstr>
      <vt:lpstr>VALUTAZIONE DEI RISULTATI:   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2014-09-04T21:26:08Z</dcterms:created>
  <dcterms:modified xsi:type="dcterms:W3CDTF">2014-09-04T21:51:47Z</dcterms:modified>
</cp:coreProperties>
</file>